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60" r:id="rId1"/>
  </p:sldMasterIdLst>
  <p:notesMasterIdLst>
    <p:notesMasterId r:id="rId12"/>
  </p:notesMasterIdLst>
  <p:sldIdLst>
    <p:sldId id="257" r:id="rId2"/>
    <p:sldId id="267" r:id="rId3"/>
    <p:sldId id="301" r:id="rId4"/>
    <p:sldId id="259" r:id="rId5"/>
    <p:sldId id="304" r:id="rId6"/>
    <p:sldId id="300" r:id="rId7"/>
    <p:sldId id="302" r:id="rId8"/>
    <p:sldId id="303" r:id="rId9"/>
    <p:sldId id="296" r:id="rId10"/>
    <p:sldId id="29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890" autoAdjust="0"/>
    <p:restoredTop sz="94660" autoAdjust="0"/>
  </p:normalViewPr>
  <p:slideViewPr>
    <p:cSldViewPr snapToGrid="0">
      <p:cViewPr varScale="1">
        <p:scale>
          <a:sx n="81" d="100"/>
          <a:sy n="81" d="100"/>
        </p:scale>
        <p:origin x="-1531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-3293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__&#1050;&#1086;&#1089;&#1084;&#1080;&#1095;&#1077;&#1089;&#1082;&#1072;&#1103;%20&#1101;&#1088;&#1072;\_&#1060;&#1050;&#1055;\&#1060;&#1062;&#1055;\&#1060;&#1062;&#1055;-2025.xlsx" TargetMode="External"/><Relationship Id="rId2" Type="http://schemas.openxmlformats.org/officeDocument/2006/relationships/image" Target="../media/image3.jpeg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__&#1050;&#1086;&#1089;&#1084;&#1080;&#1095;&#1077;&#1089;&#1082;&#1072;&#1103;%20&#1101;&#1088;&#1072;\_&#1060;&#1050;&#1055;\_&#1060;&#1050;&#1055;-2025\&#1055;&#1080;&#1083;&#1086;&#1090;&#1080;&#1088;&#1091;&#1077;&#1084;&#1099;&#1077;%20&#1087;&#1086;&#1083;&#1077;&#1090;&#1099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E:\__&#1050;&#1086;&#1089;&#1084;&#1080;&#1095;&#1077;&#1089;&#1082;&#1072;&#1103;%20&#1101;&#1088;&#1072;\_&#1060;&#1050;&#1055;\_&#1060;&#1050;&#1055;-2025\&#1055;&#1080;&#1083;&#1086;&#1090;&#1080;&#1088;&#1091;&#1077;&#1084;&#1099;&#1077;%20&#1087;&#1086;&#1083;&#1077;&#1090;&#1099;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__&#1050;&#1086;&#1089;&#1084;&#1080;&#1095;&#1077;&#1089;&#1082;&#1072;&#1103;%20&#1101;&#1088;&#1072;\__BASE\START-071218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Доля</a:t>
            </a:r>
            <a:r>
              <a:rPr lang="ru-RU" baseline="0" dirty="0"/>
              <a:t> затрат </a:t>
            </a:r>
            <a:r>
              <a:rPr lang="ru-RU" baseline="0" dirty="0" smtClean="0"/>
              <a:t>в космическом бюджете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FF0000"/>
            </a:solidFill>
          </c:spPr>
          <c:dPt>
            <c:idx val="0"/>
            <c:spPr>
              <a:gradFill>
                <a:gsLst>
                  <a:gs pos="0">
                    <a:srgbClr val="DDEBCF"/>
                  </a:gs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c:spPr>
          </c:dPt>
          <c:dPt>
            <c:idx val="1"/>
            <c:spPr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c:spPr>
          </c:dPt>
          <c:dPt>
            <c:idx val="2"/>
            <c:spPr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c:spPr>
          </c:dPt>
          <c:dLbls>
            <c:dLbl>
              <c:idx val="0"/>
              <c:layout>
                <c:manualLayout>
                  <c:x val="0"/>
                  <c:y val="0.11574074074074106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1388888888888889"/>
                </c:manualLayout>
              </c:layout>
              <c:showVal val="1"/>
            </c:dLbl>
            <c:dLbl>
              <c:idx val="2"/>
              <c:layout>
                <c:manualLayout>
                  <c:x val="-5.5555555555555558E-3"/>
                  <c:y val="0.1435185185185185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Бюджет!$E$43:$E$45</c:f>
              <c:strCache>
                <c:ptCount val="3"/>
                <c:pt idx="0">
                  <c:v>ESA</c:v>
                </c:pt>
                <c:pt idx="1">
                  <c:v>NASA</c:v>
                </c:pt>
                <c:pt idx="2">
                  <c:v>Роскосмос</c:v>
                </c:pt>
              </c:strCache>
            </c:strRef>
          </c:cat>
          <c:val>
            <c:numRef>
              <c:f>Бюджет!$F$43:$F$45</c:f>
              <c:numCache>
                <c:formatCode>0%</c:formatCode>
                <c:ptCount val="3"/>
                <c:pt idx="0">
                  <c:v>0.11428571428571459</c:v>
                </c:pt>
                <c:pt idx="1">
                  <c:v>0.15789473684210611</c:v>
                </c:pt>
                <c:pt idx="2">
                  <c:v>0.33000000000000101</c:v>
                </c:pt>
              </c:numCache>
            </c:numRef>
          </c:val>
        </c:ser>
        <c:axId val="90528384"/>
        <c:axId val="90587520"/>
      </c:barChart>
      <c:catAx>
        <c:axId val="905283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0587520"/>
        <c:crosses val="autoZero"/>
        <c:auto val="1"/>
        <c:lblAlgn val="ctr"/>
        <c:lblOffset val="100"/>
      </c:catAx>
      <c:valAx>
        <c:axId val="90587520"/>
        <c:scaling>
          <c:orientation val="minMax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0528384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plotVisOnly val="1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externalData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Общие затраты на МКС, млрд. $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'[Пилотируемые полеты.xlsx]Лист2'!$A$2:$A$6</c:f>
              <c:strCache>
                <c:ptCount val="5"/>
                <c:pt idx="0">
                  <c:v>США</c:v>
                </c:pt>
                <c:pt idx="1">
                  <c:v>РФ</c:v>
                </c:pt>
                <c:pt idx="2">
                  <c:v>Европа</c:v>
                </c:pt>
                <c:pt idx="3">
                  <c:v>Япония</c:v>
                </c:pt>
                <c:pt idx="4">
                  <c:v>Канада</c:v>
                </c:pt>
              </c:strCache>
            </c:strRef>
          </c:cat>
          <c:val>
            <c:numRef>
              <c:f>'[Пилотируемые полеты.xlsx]Лист2'!$B$2:$B$6</c:f>
              <c:numCache>
                <c:formatCode>General</c:formatCode>
                <c:ptCount val="5"/>
                <c:pt idx="0">
                  <c:v>110</c:v>
                </c:pt>
                <c:pt idx="1">
                  <c:v>12</c:v>
                </c:pt>
                <c:pt idx="2">
                  <c:v>5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</c:ser>
        <c:gapWidth val="219"/>
        <c:overlap val="-27"/>
        <c:axId val="90603520"/>
        <c:axId val="90605056"/>
      </c:barChart>
      <c:catAx>
        <c:axId val="906035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90605056"/>
        <c:crosses val="autoZero"/>
        <c:auto val="1"/>
        <c:lblAlgn val="ctr"/>
        <c:lblOffset val="100"/>
      </c:catAx>
      <c:valAx>
        <c:axId val="9060505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906035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/>
              <a:t>Утвержденные пилотируемые программы</a:t>
            </a:r>
            <a:endParaRPr lang="ru-RU" sz="1800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'2016 вар (сокр) (2)'!$D$26:$D$30</c:f>
              <c:strCache>
                <c:ptCount val="5"/>
                <c:pt idx="0">
                  <c:v>МКС (Эксплуатация)</c:v>
                </c:pt>
                <c:pt idx="1">
                  <c:v>ППТК</c:v>
                </c:pt>
                <c:pt idx="2">
                  <c:v>МКС (Модули)</c:v>
                </c:pt>
                <c:pt idx="3">
                  <c:v>МКС (Наука)</c:v>
                </c:pt>
                <c:pt idx="4">
                  <c:v>ППОИ (Косморобот)</c:v>
                </c:pt>
              </c:strCache>
            </c:strRef>
          </c:cat>
          <c:val>
            <c:numRef>
              <c:f>'2016 вар (сокр) (2)'!$E$26:$E$30</c:f>
              <c:numCache>
                <c:formatCode>0%</c:formatCode>
                <c:ptCount val="5"/>
                <c:pt idx="0">
                  <c:v>0.76621302705310512</c:v>
                </c:pt>
                <c:pt idx="1">
                  <c:v>0.17537576132402333</c:v>
                </c:pt>
                <c:pt idx="2">
                  <c:v>3.7965858705153788E-2</c:v>
                </c:pt>
                <c:pt idx="3">
                  <c:v>1.2691676128962633E-2</c:v>
                </c:pt>
                <c:pt idx="4">
                  <c:v>7.7536767887572576E-3</c:v>
                </c:pt>
              </c:numCache>
            </c:numRef>
          </c:val>
        </c:ser>
      </c:pie3DChart>
    </c:plotArea>
    <c:legend>
      <c:legendPos val="b"/>
      <c:layout/>
    </c:legend>
    <c:plotVisOnly val="1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Доля</a:t>
            </a:r>
            <a:r>
              <a:rPr lang="ru-RU" baseline="0" dirty="0"/>
              <a:t> </a:t>
            </a:r>
            <a:r>
              <a:rPr lang="ru-RU" baseline="0" dirty="0" smtClean="0"/>
              <a:t>пилотируемого сегмента космонавтики</a:t>
            </a:r>
            <a:r>
              <a:rPr lang="ru-RU" baseline="0" dirty="0"/>
              <a:t/>
            </a:r>
            <a:br>
              <a:rPr lang="ru-RU" baseline="0" dirty="0"/>
            </a:br>
            <a:r>
              <a:rPr lang="ru-RU" sz="1200" baseline="0" dirty="0"/>
              <a:t>(включая беспилотные и аварийные запуски)</a:t>
            </a:r>
            <a:endParaRPr lang="en-US" sz="1200" dirty="0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4.1195954833115375E-2"/>
          <c:y val="0.13258184570439618"/>
          <c:w val="0.92227848809199853"/>
          <c:h val="0.81170908196863567"/>
        </c:manualLayout>
      </c:layout>
      <c:lineChart>
        <c:grouping val="standard"/>
        <c:ser>
          <c:idx val="0"/>
          <c:order val="0"/>
          <c:tx>
            <c:strRef>
              <c:f>'[START-071218.xlsb]M_57+'!$AG$1</c:f>
              <c:strCache>
                <c:ptCount val="1"/>
                <c:pt idx="0">
                  <c:v>Дmn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cat>
            <c:numRef>
              <c:f>'[START-071218.xlsb]M_57+'!$A$2:$A$63</c:f>
              <c:numCache>
                <c:formatCode>General</c:formatCode>
                <c:ptCount val="62"/>
                <c:pt idx="0">
                  <c:v>1957</c:v>
                </c:pt>
                <c:pt idx="1">
                  <c:v>1958</c:v>
                </c:pt>
                <c:pt idx="2">
                  <c:v>1959</c:v>
                </c:pt>
                <c:pt idx="3">
                  <c:v>1960</c:v>
                </c:pt>
                <c:pt idx="4">
                  <c:v>1961</c:v>
                </c:pt>
                <c:pt idx="5">
                  <c:v>1962</c:v>
                </c:pt>
                <c:pt idx="6">
                  <c:v>1963</c:v>
                </c:pt>
                <c:pt idx="7">
                  <c:v>1964</c:v>
                </c:pt>
                <c:pt idx="8">
                  <c:v>1965</c:v>
                </c:pt>
                <c:pt idx="9">
                  <c:v>1966</c:v>
                </c:pt>
                <c:pt idx="10">
                  <c:v>1967</c:v>
                </c:pt>
                <c:pt idx="11">
                  <c:v>1968</c:v>
                </c:pt>
                <c:pt idx="12">
                  <c:v>1969</c:v>
                </c:pt>
                <c:pt idx="13">
                  <c:v>1970</c:v>
                </c:pt>
                <c:pt idx="14">
                  <c:v>1971</c:v>
                </c:pt>
                <c:pt idx="15">
                  <c:v>1972</c:v>
                </c:pt>
                <c:pt idx="16">
                  <c:v>1973</c:v>
                </c:pt>
                <c:pt idx="17">
                  <c:v>1974</c:v>
                </c:pt>
                <c:pt idx="18">
                  <c:v>1975</c:v>
                </c:pt>
                <c:pt idx="19">
                  <c:v>1976</c:v>
                </c:pt>
                <c:pt idx="20">
                  <c:v>1977</c:v>
                </c:pt>
                <c:pt idx="21">
                  <c:v>1978</c:v>
                </c:pt>
                <c:pt idx="22">
                  <c:v>1979</c:v>
                </c:pt>
                <c:pt idx="23">
                  <c:v>1980</c:v>
                </c:pt>
                <c:pt idx="24">
                  <c:v>1981</c:v>
                </c:pt>
                <c:pt idx="25">
                  <c:v>1982</c:v>
                </c:pt>
                <c:pt idx="26">
                  <c:v>1983</c:v>
                </c:pt>
                <c:pt idx="27">
                  <c:v>1984</c:v>
                </c:pt>
                <c:pt idx="28">
                  <c:v>1985</c:v>
                </c:pt>
                <c:pt idx="29">
                  <c:v>1986</c:v>
                </c:pt>
                <c:pt idx="30">
                  <c:v>1987</c:v>
                </c:pt>
                <c:pt idx="31">
                  <c:v>1988</c:v>
                </c:pt>
                <c:pt idx="32">
                  <c:v>1989</c:v>
                </c:pt>
                <c:pt idx="33">
                  <c:v>1990</c:v>
                </c:pt>
                <c:pt idx="34">
                  <c:v>1991</c:v>
                </c:pt>
                <c:pt idx="35">
                  <c:v>1992</c:v>
                </c:pt>
                <c:pt idx="36">
                  <c:v>1993</c:v>
                </c:pt>
                <c:pt idx="37">
                  <c:v>1994</c:v>
                </c:pt>
                <c:pt idx="38">
                  <c:v>1995</c:v>
                </c:pt>
                <c:pt idx="39">
                  <c:v>1996</c:v>
                </c:pt>
                <c:pt idx="40">
                  <c:v>1997</c:v>
                </c:pt>
                <c:pt idx="41">
                  <c:v>1998</c:v>
                </c:pt>
                <c:pt idx="42">
                  <c:v>1999</c:v>
                </c:pt>
                <c:pt idx="43">
                  <c:v>2000</c:v>
                </c:pt>
                <c:pt idx="44">
                  <c:v>2001</c:v>
                </c:pt>
                <c:pt idx="45">
                  <c:v>2002</c:v>
                </c:pt>
                <c:pt idx="46">
                  <c:v>2003</c:v>
                </c:pt>
                <c:pt idx="47">
                  <c:v>2004</c:v>
                </c:pt>
                <c:pt idx="48">
                  <c:v>2005</c:v>
                </c:pt>
                <c:pt idx="49">
                  <c:v>2006</c:v>
                </c:pt>
                <c:pt idx="50">
                  <c:v>2007</c:v>
                </c:pt>
                <c:pt idx="51">
                  <c:v>2008</c:v>
                </c:pt>
                <c:pt idx="52">
                  <c:v>2009</c:v>
                </c:pt>
                <c:pt idx="53">
                  <c:v>2010</c:v>
                </c:pt>
                <c:pt idx="54">
                  <c:v>2011</c:v>
                </c:pt>
                <c:pt idx="55">
                  <c:v>2012</c:v>
                </c:pt>
                <c:pt idx="56">
                  <c:v>2013</c:v>
                </c:pt>
                <c:pt idx="57">
                  <c:v>2014</c:v>
                </c:pt>
                <c:pt idx="58">
                  <c:v>2015</c:v>
                </c:pt>
                <c:pt idx="59">
                  <c:v>2016</c:v>
                </c:pt>
                <c:pt idx="60">
                  <c:v>2017</c:v>
                </c:pt>
                <c:pt idx="61">
                  <c:v>2018</c:v>
                </c:pt>
              </c:numCache>
            </c:numRef>
          </c:cat>
          <c:val>
            <c:numRef>
              <c:f>'[START-071218.xlsb]M_57+'!$AG$2:$AG$67</c:f>
              <c:numCache>
                <c:formatCode>0%</c:formatCode>
                <c:ptCount val="6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0.19259073685529088</c:v>
                </c:pt>
                <c:pt idx="4">
                  <c:v>0.22878680019737846</c:v>
                </c:pt>
                <c:pt idx="5">
                  <c:v>6.5936312873548175E-2</c:v>
                </c:pt>
                <c:pt idx="6">
                  <c:v>6.914256474105028E-2</c:v>
                </c:pt>
                <c:pt idx="7">
                  <c:v>3.9752431872338193E-2</c:v>
                </c:pt>
                <c:pt idx="8">
                  <c:v>2.7259953114525014E-2</c:v>
                </c:pt>
                <c:pt idx="9">
                  <c:v>1.3224822803476085E-2</c:v>
                </c:pt>
                <c:pt idx="10">
                  <c:v>9.4272452526041481E-2</c:v>
                </c:pt>
                <c:pt idx="11">
                  <c:v>0.11444972743272917</c:v>
                </c:pt>
                <c:pt idx="12">
                  <c:v>4.9827184011479841E-2</c:v>
                </c:pt>
                <c:pt idx="13">
                  <c:v>7.2014869044373014E-2</c:v>
                </c:pt>
                <c:pt idx="14">
                  <c:v>5.4724555659633592E-2</c:v>
                </c:pt>
                <c:pt idx="15">
                  <c:v>9.5263213030844559E-3</c:v>
                </c:pt>
                <c:pt idx="16">
                  <c:v>7.8359381154266314E-2</c:v>
                </c:pt>
                <c:pt idx="17">
                  <c:v>0.12724633937132773</c:v>
                </c:pt>
                <c:pt idx="18">
                  <c:v>4.7536815049380794E-2</c:v>
                </c:pt>
                <c:pt idx="19">
                  <c:v>7.295321616965178E-2</c:v>
                </c:pt>
                <c:pt idx="20">
                  <c:v>7.353389441161258E-2</c:v>
                </c:pt>
                <c:pt idx="21">
                  <c:v>0.10181352221587273</c:v>
                </c:pt>
                <c:pt idx="22">
                  <c:v>9.4246162792020916E-2</c:v>
                </c:pt>
                <c:pt idx="23">
                  <c:v>0.10697879997669939</c:v>
                </c:pt>
                <c:pt idx="24">
                  <c:v>5.2151659492618269E-2</c:v>
                </c:pt>
                <c:pt idx="25">
                  <c:v>6.8651654242383092E-2</c:v>
                </c:pt>
                <c:pt idx="26">
                  <c:v>4.5608798910453864E-2</c:v>
                </c:pt>
                <c:pt idx="27">
                  <c:v>5.2098939162661256E-2</c:v>
                </c:pt>
                <c:pt idx="28">
                  <c:v>3.727397002295102E-2</c:v>
                </c:pt>
                <c:pt idx="29">
                  <c:v>5.5872119548066083E-2</c:v>
                </c:pt>
                <c:pt idx="30">
                  <c:v>0.10227699502501045</c:v>
                </c:pt>
                <c:pt idx="31">
                  <c:v>0.12335235617019182</c:v>
                </c:pt>
                <c:pt idx="32">
                  <c:v>5.4272451315745943E-2</c:v>
                </c:pt>
                <c:pt idx="33">
                  <c:v>5.9157269611550517E-2</c:v>
                </c:pt>
                <c:pt idx="34">
                  <c:v>5.6372995745163731E-2</c:v>
                </c:pt>
                <c:pt idx="35">
                  <c:v>4.8814588137000514E-2</c:v>
                </c:pt>
                <c:pt idx="36">
                  <c:v>5.9644467847797533E-2</c:v>
                </c:pt>
                <c:pt idx="37">
                  <c:v>5.6243631627708165E-2</c:v>
                </c:pt>
                <c:pt idx="38">
                  <c:v>7.5414383676539604E-2</c:v>
                </c:pt>
                <c:pt idx="39">
                  <c:v>5.8222590566530577E-2</c:v>
                </c:pt>
                <c:pt idx="40">
                  <c:v>4.2520805798743386E-2</c:v>
                </c:pt>
                <c:pt idx="41">
                  <c:v>6.7300663089180812E-2</c:v>
                </c:pt>
                <c:pt idx="42">
                  <c:v>2.9359886996987574E-2</c:v>
                </c:pt>
                <c:pt idx="43">
                  <c:v>7.1795929348110715E-2</c:v>
                </c:pt>
                <c:pt idx="44">
                  <c:v>7.3202705065695678E-2</c:v>
                </c:pt>
                <c:pt idx="45">
                  <c:v>4.6904732298625788E-2</c:v>
                </c:pt>
                <c:pt idx="46">
                  <c:v>6.9276808444148394E-2</c:v>
                </c:pt>
                <c:pt idx="47">
                  <c:v>9.2293958930078551E-2</c:v>
                </c:pt>
                <c:pt idx="48">
                  <c:v>8.0979985615043784E-2</c:v>
                </c:pt>
                <c:pt idx="49">
                  <c:v>5.5466669860634324E-2</c:v>
                </c:pt>
                <c:pt idx="50">
                  <c:v>6.289316867277113E-2</c:v>
                </c:pt>
                <c:pt idx="51">
                  <c:v>5.6515446555922666E-2</c:v>
                </c:pt>
                <c:pt idx="52">
                  <c:v>7.3588257730240303E-2</c:v>
                </c:pt>
                <c:pt idx="53">
                  <c:v>8.241057944784265E-2</c:v>
                </c:pt>
                <c:pt idx="54">
                  <c:v>6.6371841057149786E-2</c:v>
                </c:pt>
                <c:pt idx="55">
                  <c:v>7.8350314197782781E-2</c:v>
                </c:pt>
                <c:pt idx="56">
                  <c:v>8.3275571765998868E-2</c:v>
                </c:pt>
                <c:pt idx="57">
                  <c:v>7.2140904248852181E-2</c:v>
                </c:pt>
                <c:pt idx="58">
                  <c:v>8.2234686608382943E-2</c:v>
                </c:pt>
                <c:pt idx="59">
                  <c:v>5.5258115179276653E-2</c:v>
                </c:pt>
                <c:pt idx="60">
                  <c:v>6.0701375782023996E-2</c:v>
                </c:pt>
                <c:pt idx="61">
                  <c:v>4.6911190288529254E-2</c:v>
                </c:pt>
              </c:numCache>
            </c:numRef>
          </c:val>
        </c:ser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marker val="1"/>
        <c:axId val="90693632"/>
        <c:axId val="90695168"/>
      </c:lineChart>
      <c:catAx>
        <c:axId val="906936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695168"/>
        <c:crosses val="autoZero"/>
        <c:auto val="1"/>
        <c:lblAlgn val="ctr"/>
        <c:lblOffset val="100"/>
      </c:catAx>
      <c:valAx>
        <c:axId val="90695168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69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73259-37FD-4C2C-B66F-1017C978A8F1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19487-9115-453F-8EBF-DE8FA5C33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9487-9115-453F-8EBF-DE8FA5C337A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9487-9115-453F-8EBF-DE8FA5C337A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9487-9115-453F-8EBF-DE8FA5C337A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9487-9115-453F-8EBF-DE8FA5C337A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9487-9115-453F-8EBF-DE8FA5C337A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9487-9115-453F-8EBF-DE8FA5C337A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9487-9115-453F-8EBF-DE8FA5C337A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9487-9115-453F-8EBF-DE8FA5C337A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9487-9115-453F-8EBF-DE8FA5C337A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9487-9115-453F-8EBF-DE8FA5C337A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nterstellar-flight.ru/" TargetMode="External"/><Relationship Id="rId3" Type="http://schemas.openxmlformats.org/officeDocument/2006/relationships/image" Target="../media/image1.gif"/><Relationship Id="rId7" Type="http://schemas.openxmlformats.org/officeDocument/2006/relationships/hyperlink" Target="http://www.mosspace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van-moiseyev.livejournal.com/" TargetMode="External"/><Relationship Id="rId5" Type="http://schemas.openxmlformats.org/officeDocument/2006/relationships/hyperlink" Target="http://path-2.interstellar-flight.ru/" TargetMode="External"/><Relationship Id="rId4" Type="http://schemas.openxmlformats.org/officeDocument/2006/relationships/hyperlink" Target="mailto:i_mois@mai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134124"/>
            <a:ext cx="9144000" cy="772997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/>
              <a:t>20 лет  МКС</a:t>
            </a:r>
            <a:endParaRPr lang="ru-RU" sz="3600" dirty="0"/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0" y="5963791"/>
            <a:ext cx="9144000" cy="356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13.12.2018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mk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85" y="0"/>
            <a:ext cx="1470660" cy="838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9457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k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85" y="0"/>
            <a:ext cx="1470660" cy="838200"/>
          </a:xfrm>
          <a:prstGeom prst="rect">
            <a:avLst/>
          </a:prstGeom>
        </p:spPr>
      </p:pic>
      <p:sp>
        <p:nvSpPr>
          <p:cNvPr id="7" name="Заголовок 3"/>
          <p:cNvSpPr>
            <a:spLocks noGrp="1"/>
          </p:cNvSpPr>
          <p:nvPr>
            <p:ph type="ctrTitle"/>
          </p:nvPr>
        </p:nvSpPr>
        <p:spPr>
          <a:xfrm>
            <a:off x="7126664" y="1"/>
            <a:ext cx="2017335" cy="395926"/>
          </a:xfrm>
        </p:spPr>
        <p:txBody>
          <a:bodyPr/>
          <a:lstStyle/>
          <a:p>
            <a:pPr algn="ctr">
              <a:buNone/>
            </a:pPr>
            <a:r>
              <a:rPr lang="ru-RU" sz="1400" dirty="0" smtClean="0"/>
              <a:t>20 лет МКС</a:t>
            </a:r>
            <a:endParaRPr lang="ru-RU" sz="14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933371" y="1328033"/>
            <a:ext cx="53285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53FA"/>
                </a:solidFill>
              </a:rPr>
              <a:t>    </a:t>
            </a:r>
            <a:r>
              <a:rPr lang="ru-RU" sz="2000" b="1" dirty="0" smtClean="0">
                <a:ln w="1905"/>
                <a:solidFill>
                  <a:srgbClr val="0053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БЛАГОДАРЮ ЗА ВНИМАНИЕ !</a:t>
            </a:r>
            <a:endParaRPr lang="ru-RU" sz="2000" b="1" dirty="0">
              <a:solidFill>
                <a:srgbClr val="0053F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499879" y="3733494"/>
            <a:ext cx="4229342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ctr"/>
            <a:r>
              <a:rPr lang="ru-RU" sz="1200" b="1" dirty="0">
                <a:latin typeface="Arial" charset="0"/>
              </a:rPr>
              <a:t>Моисеев Иван Михайлович,</a:t>
            </a:r>
            <a:r>
              <a:rPr lang="ru-RU" sz="1200" dirty="0">
                <a:latin typeface="Arial" charset="0"/>
              </a:rPr>
              <a:t> </a:t>
            </a:r>
          </a:p>
          <a:p>
            <a:pPr indent="450850" algn="ctr"/>
            <a:r>
              <a:rPr lang="ru-RU" sz="1200" dirty="0" smtClean="0">
                <a:latin typeface="Arial" charset="0"/>
              </a:rPr>
              <a:t>Руководитель </a:t>
            </a:r>
            <a:r>
              <a:rPr lang="ru-RU" sz="1200" dirty="0">
                <a:latin typeface="Arial" charset="0"/>
              </a:rPr>
              <a:t>ИКП,</a:t>
            </a:r>
          </a:p>
          <a:p>
            <a:pPr indent="450850" algn="ctr"/>
            <a:r>
              <a:rPr lang="ru-RU" sz="1200" dirty="0">
                <a:latin typeface="Arial" charset="0"/>
              </a:rPr>
              <a:t>Научный руководитель МКК,</a:t>
            </a:r>
          </a:p>
          <a:p>
            <a:pPr indent="450850" algn="ctr"/>
            <a:r>
              <a:rPr lang="ru-RU" sz="1200" dirty="0" smtClean="0">
                <a:latin typeface="Arial" charset="0"/>
              </a:rPr>
              <a:t>Член экспертного совета </a:t>
            </a:r>
          </a:p>
          <a:p>
            <a:pPr indent="450850" algn="ctr"/>
            <a:r>
              <a:rPr lang="ru-RU" sz="1200" dirty="0" smtClean="0">
                <a:latin typeface="Arial" charset="0"/>
              </a:rPr>
              <a:t>при Правительстве Российской Федерации</a:t>
            </a:r>
            <a:endParaRPr lang="ru-RU" sz="1200" dirty="0">
              <a:latin typeface="Arial" charset="0"/>
            </a:endParaRPr>
          </a:p>
          <a:p>
            <a:pPr indent="450850" algn="ctr"/>
            <a:endParaRPr lang="ru-RU" sz="1200" dirty="0">
              <a:latin typeface="Arial" charset="0"/>
            </a:endParaRPr>
          </a:p>
          <a:p>
            <a:pPr indent="450850" algn="ctr"/>
            <a:r>
              <a:rPr lang="ru-RU" sz="1200" b="1" dirty="0" err="1">
                <a:latin typeface="Arial" charset="0"/>
                <a:hlinkClick r:id="rId4"/>
              </a:rPr>
              <a:t>i_mois@mail.ru</a:t>
            </a:r>
            <a:endParaRPr lang="ru-RU" sz="1200" b="1" dirty="0">
              <a:latin typeface="Arial" charset="0"/>
            </a:endParaRPr>
          </a:p>
          <a:p>
            <a:pPr indent="450850" algn="ctr"/>
            <a:endParaRPr lang="ru-RU" sz="1200" b="1" dirty="0">
              <a:latin typeface="Arial" charset="0"/>
            </a:endParaRPr>
          </a:p>
          <a:p>
            <a:pPr indent="450850" algn="ctr"/>
            <a:r>
              <a:rPr lang="en-US" sz="1100" b="1" dirty="0" smtClean="0">
                <a:hlinkClick r:id="rId5"/>
              </a:rPr>
              <a:t>http://path-2.interstellar-flight.ru</a:t>
            </a:r>
            <a:r>
              <a:rPr lang="ru-RU" sz="1100" b="1" dirty="0" smtClean="0">
                <a:hlinkClick r:id="rId6"/>
              </a:rPr>
              <a:t> </a:t>
            </a:r>
          </a:p>
          <a:p>
            <a:pPr indent="450850" algn="ctr"/>
            <a:r>
              <a:rPr lang="ru-RU" sz="1100" b="1" dirty="0" smtClean="0">
                <a:hlinkClick r:id="rId7"/>
              </a:rPr>
              <a:t>http</a:t>
            </a:r>
            <a:r>
              <a:rPr lang="ru-RU" sz="1100" b="1" dirty="0">
                <a:hlinkClick r:id="rId7"/>
              </a:rPr>
              <a:t>://www.mosspace.ru</a:t>
            </a:r>
            <a:endParaRPr lang="ru-RU" sz="1100" b="1" dirty="0">
              <a:hlinkClick r:id="rId6"/>
            </a:endParaRPr>
          </a:p>
          <a:p>
            <a:pPr indent="450850" algn="ctr"/>
            <a:r>
              <a:rPr lang="en-US" sz="1100" b="1" dirty="0">
                <a:hlinkClick r:id="rId8"/>
              </a:rPr>
              <a:t>http://</a:t>
            </a:r>
            <a:r>
              <a:rPr lang="en-US" sz="1100" b="1" dirty="0" smtClean="0">
                <a:hlinkClick r:id="rId8"/>
              </a:rPr>
              <a:t>interstellar-flight.ru</a:t>
            </a:r>
            <a:endParaRPr lang="ru-RU" sz="1100" b="1" dirty="0" smtClean="0"/>
          </a:p>
          <a:p>
            <a:pPr indent="450850" algn="ctr"/>
            <a:r>
              <a:rPr lang="en-US" sz="1100" b="1" dirty="0" smtClean="0">
                <a:hlinkClick r:id="rId6"/>
              </a:rPr>
              <a:t>http://ivan-moiseyev.livejournal.com/</a:t>
            </a:r>
            <a:endParaRPr lang="ru-RU" sz="1100" b="1" dirty="0" smtClean="0"/>
          </a:p>
          <a:p>
            <a:pPr indent="450850" algn="ctr"/>
            <a:endParaRPr lang="ru-RU" sz="2000" b="1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9457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k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85" y="0"/>
            <a:ext cx="1470660" cy="838200"/>
          </a:xfrm>
          <a:prstGeom prst="rect">
            <a:avLst/>
          </a:prstGeom>
        </p:spPr>
      </p:pic>
      <p:sp>
        <p:nvSpPr>
          <p:cNvPr id="7" name="Заголовок 3"/>
          <p:cNvSpPr>
            <a:spLocks noGrp="1"/>
          </p:cNvSpPr>
          <p:nvPr>
            <p:ph type="ctrTitle"/>
          </p:nvPr>
        </p:nvSpPr>
        <p:spPr>
          <a:xfrm>
            <a:off x="7126664" y="1"/>
            <a:ext cx="2017335" cy="395926"/>
          </a:xfrm>
        </p:spPr>
        <p:txBody>
          <a:bodyPr/>
          <a:lstStyle/>
          <a:p>
            <a:pPr algn="ctr">
              <a:buNone/>
            </a:pPr>
            <a:r>
              <a:rPr lang="ru-RU" sz="1400" dirty="0" smtClean="0"/>
              <a:t>20 лет МКС</a:t>
            </a:r>
            <a:endParaRPr lang="ru-RU" sz="1400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2560319" y="454059"/>
            <a:ext cx="5349240" cy="39592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64008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Сегодня</a:t>
            </a:r>
          </a:p>
          <a:p>
            <a:pPr marL="64008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 descr="https://pbs.twimg.com/media/Dt59LjoXQAAN2uW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4727" y="1049100"/>
            <a:ext cx="5940425" cy="334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872898" y="4838700"/>
          <a:ext cx="2882482" cy="85344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441241"/>
                <a:gridCol w="1441241"/>
              </a:tblGrid>
              <a:tr h="0">
                <a:tc>
                  <a:txBody>
                    <a:bodyPr/>
                    <a:lstStyle/>
                    <a:p>
                      <a:pPr indent="0" algn="l">
                        <a:spcAft>
                          <a:spcPts val="450"/>
                        </a:spcAft>
                      </a:pPr>
                      <a:r>
                        <a:rPr lang="ru-RU" sz="1400" b="0" dirty="0"/>
                        <a:t>Масса </a:t>
                      </a:r>
                      <a:endParaRPr lang="ru-RU" sz="1400" b="0" dirty="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450"/>
                        </a:spcAft>
                      </a:pPr>
                      <a:r>
                        <a:rPr lang="ru-RU" sz="1400" b="0"/>
                        <a:t>4</a:t>
                      </a:r>
                      <a:r>
                        <a:rPr lang="en-US" sz="1400" b="0"/>
                        <a:t>20 </a:t>
                      </a:r>
                      <a:r>
                        <a:rPr lang="ru-RU" sz="1400" b="0"/>
                        <a:t>т</a:t>
                      </a:r>
                      <a:endParaRPr lang="ru-RU" sz="1400" b="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l">
                        <a:spcAft>
                          <a:spcPts val="450"/>
                        </a:spcAft>
                      </a:pPr>
                      <a:r>
                        <a:rPr lang="ru-RU" sz="1400" b="0" dirty="0"/>
                        <a:t>Электрическая мощность </a:t>
                      </a:r>
                      <a:endParaRPr lang="ru-RU" sz="1400" b="0" dirty="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450"/>
                        </a:spcAft>
                      </a:pPr>
                      <a:r>
                        <a:rPr lang="ru-RU" sz="1400" b="0"/>
                        <a:t>110 кВт</a:t>
                      </a:r>
                      <a:endParaRPr lang="ru-RU" sz="1400" b="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l">
                        <a:spcAft>
                          <a:spcPts val="450"/>
                        </a:spcAft>
                      </a:pPr>
                      <a:r>
                        <a:rPr lang="ru-RU" sz="1400" b="0" dirty="0"/>
                        <a:t>Жилой объём </a:t>
                      </a:r>
                      <a:endParaRPr lang="ru-RU" sz="1400" b="0" dirty="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450"/>
                        </a:spcAft>
                      </a:pPr>
                      <a:r>
                        <a:rPr lang="ru-RU" sz="1400" b="0" dirty="0"/>
                        <a:t>931 м³</a:t>
                      </a:r>
                      <a:endParaRPr lang="ru-RU" sz="1400" b="0" dirty="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49690" y="4815683"/>
          <a:ext cx="4492752" cy="10668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047883"/>
                <a:gridCol w="1444869"/>
              </a:tblGrid>
              <a:tr h="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/>
                        <a:t>На станции работали </a:t>
                      </a:r>
                      <a:endParaRPr lang="ru-RU" sz="140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/>
                        <a:t>&gt;230 человек</a:t>
                      </a:r>
                      <a:endParaRPr lang="ru-RU" sz="140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/>
                        <a:t>Строительство и обслуживание </a:t>
                      </a:r>
                      <a:endParaRPr lang="ru-RU" sz="140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/>
                        <a:t>&gt; 207 пусков РН</a:t>
                      </a:r>
                      <a:endParaRPr lang="ru-RU" sz="140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/>
                        <a:t>Выходы </a:t>
                      </a:r>
                      <a:r>
                        <a:rPr lang="en-US" sz="1400"/>
                        <a:t>в открытый космос</a:t>
                      </a:r>
                      <a:endParaRPr lang="ru-RU" sz="140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/>
                        <a:t>&gt; 210</a:t>
                      </a:r>
                      <a:endParaRPr lang="ru-RU" sz="140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/>
                        <a:t>Стыковок </a:t>
                      </a:r>
                      <a:endParaRPr lang="ru-RU" sz="140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/>
                        <a:t>&gt; 2</a:t>
                      </a:r>
                      <a:r>
                        <a:rPr lang="en-US" sz="1400"/>
                        <a:t>5</a:t>
                      </a:r>
                      <a:r>
                        <a:rPr lang="ru-RU" sz="1400"/>
                        <a:t>0</a:t>
                      </a:r>
                      <a:endParaRPr lang="ru-RU" sz="140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/>
                        <a:t>Малых спутников </a:t>
                      </a:r>
                      <a:endParaRPr lang="ru-RU" sz="140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&gt;200</a:t>
                      </a:r>
                      <a:endParaRPr lang="ru-RU" sz="1400" dirty="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49457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k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85" y="0"/>
            <a:ext cx="1470660" cy="838200"/>
          </a:xfrm>
          <a:prstGeom prst="rect">
            <a:avLst/>
          </a:prstGeom>
        </p:spPr>
      </p:pic>
      <p:sp>
        <p:nvSpPr>
          <p:cNvPr id="7" name="Заголовок 3"/>
          <p:cNvSpPr>
            <a:spLocks noGrp="1"/>
          </p:cNvSpPr>
          <p:nvPr>
            <p:ph type="ctrTitle"/>
          </p:nvPr>
        </p:nvSpPr>
        <p:spPr>
          <a:xfrm>
            <a:off x="7126664" y="1"/>
            <a:ext cx="2017335" cy="395926"/>
          </a:xfrm>
        </p:spPr>
        <p:txBody>
          <a:bodyPr/>
          <a:lstStyle/>
          <a:p>
            <a:pPr algn="ctr">
              <a:buNone/>
            </a:pPr>
            <a:r>
              <a:rPr lang="ru-RU" sz="1400" dirty="0" smtClean="0"/>
              <a:t>20 лет МКС</a:t>
            </a:r>
            <a:endParaRPr lang="ru-RU" sz="1400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2560319" y="454059"/>
            <a:ext cx="5349240" cy="39592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64008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Цена вопроса</a:t>
            </a:r>
          </a:p>
          <a:p>
            <a:pPr marL="64008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526880" y="5278707"/>
            <a:ext cx="46101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Среднегодовые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расходы в настоящее время: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NASA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2,5 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млрд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$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РФ      – 0,4 млрд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$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6059000" y="3607638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862552" y="1074656"/>
          <a:ext cx="4407031" cy="3141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849457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k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85" y="0"/>
            <a:ext cx="1470660" cy="838200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/>
        </p:nvGraphicFramePr>
        <p:xfrm>
          <a:off x="1531620" y="1242060"/>
          <a:ext cx="6080760" cy="4373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Заголовок 3"/>
          <p:cNvSpPr txBox="1">
            <a:spLocks/>
          </p:cNvSpPr>
          <p:nvPr/>
        </p:nvSpPr>
        <p:spPr>
          <a:xfrm>
            <a:off x="7126664" y="1"/>
            <a:ext cx="2017335" cy="39592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640080" lvl="0" indent="-45720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1400" dirty="0" smtClean="0"/>
              <a:t>20 лет МКС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1547567" y="5902752"/>
            <a:ext cx="6059864" cy="39592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64008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Место  МКС в российских пилотируемых программах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9457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k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85" y="0"/>
            <a:ext cx="1470660" cy="838200"/>
          </a:xfrm>
          <a:prstGeom prst="rect">
            <a:avLst/>
          </a:prstGeom>
        </p:spPr>
      </p:pic>
      <p:sp>
        <p:nvSpPr>
          <p:cNvPr id="7" name="Заголовок 3"/>
          <p:cNvSpPr>
            <a:spLocks noGrp="1"/>
          </p:cNvSpPr>
          <p:nvPr>
            <p:ph type="ctrTitle"/>
          </p:nvPr>
        </p:nvSpPr>
        <p:spPr>
          <a:xfrm>
            <a:off x="7126664" y="1"/>
            <a:ext cx="2017335" cy="395926"/>
          </a:xfrm>
        </p:spPr>
        <p:txBody>
          <a:bodyPr/>
          <a:lstStyle/>
          <a:p>
            <a:pPr algn="ctr">
              <a:buNone/>
            </a:pPr>
            <a:r>
              <a:rPr lang="ru-RU" sz="1400" dirty="0" smtClean="0"/>
              <a:t>20 лет МКС</a:t>
            </a:r>
            <a:endParaRPr lang="ru-RU" sz="1400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2560319" y="454059"/>
            <a:ext cx="5349240" cy="39592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64008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Философская интермедия</a:t>
            </a:r>
          </a:p>
          <a:p>
            <a:pPr marL="64008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62246" y="992073"/>
            <a:ext cx="74447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Ряд специалистов аргументировано доказывают ненужность пилотируемой космонавтики.</a:t>
            </a:r>
          </a:p>
          <a:p>
            <a:r>
              <a:rPr lang="ru-RU" sz="1200" b="1" dirty="0" smtClean="0"/>
              <a:t>Можно было бы и согласиться, но…</a:t>
            </a:r>
          </a:p>
          <a:p>
            <a:r>
              <a:rPr lang="ru-RU" sz="1200" b="1" dirty="0" smtClean="0"/>
              <a:t>  </a:t>
            </a:r>
          </a:p>
          <a:p>
            <a:r>
              <a:rPr lang="ru-RU" sz="1200" b="1" dirty="0" smtClean="0"/>
              <a:t>В отличие от прикладных направлений космонавтики, где можно рассчитать эффективность вложения ресурсов, решение о пилотируемой космонавтике – это не решение специалистов, это решение населения.</a:t>
            </a:r>
          </a:p>
          <a:p>
            <a:endParaRPr lang="ru-RU" sz="1200" b="1" dirty="0" smtClean="0"/>
          </a:p>
          <a:p>
            <a:r>
              <a:rPr lang="ru-RU" sz="1200" b="1" dirty="0" smtClean="0"/>
              <a:t>Если у населения есть потребность в связи, ДЗЗ, возможно у него есть и потребность в ПК. </a:t>
            </a:r>
          </a:p>
          <a:p>
            <a:endParaRPr lang="ru-RU" sz="1200" b="1" dirty="0" smtClean="0"/>
          </a:p>
          <a:p>
            <a:r>
              <a:rPr lang="ru-RU" sz="1200" b="1" dirty="0" smtClean="0"/>
              <a:t>Проблема в том, что эту потребность трудно выразить в цифрах.</a:t>
            </a:r>
            <a:endParaRPr lang="ru-RU" sz="1200" b="1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1651610" y="3148552"/>
          <a:ext cx="6568563" cy="3354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849457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k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85" y="0"/>
            <a:ext cx="1470660" cy="838200"/>
          </a:xfrm>
          <a:prstGeom prst="rect">
            <a:avLst/>
          </a:prstGeom>
        </p:spPr>
      </p:pic>
      <p:sp>
        <p:nvSpPr>
          <p:cNvPr id="7" name="Заголовок 3"/>
          <p:cNvSpPr>
            <a:spLocks noGrp="1"/>
          </p:cNvSpPr>
          <p:nvPr>
            <p:ph type="ctrTitle"/>
          </p:nvPr>
        </p:nvSpPr>
        <p:spPr>
          <a:xfrm>
            <a:off x="7126664" y="1"/>
            <a:ext cx="2017335" cy="395926"/>
          </a:xfrm>
        </p:spPr>
        <p:txBody>
          <a:bodyPr/>
          <a:lstStyle/>
          <a:p>
            <a:pPr algn="ctr">
              <a:buNone/>
            </a:pPr>
            <a:r>
              <a:rPr lang="ru-RU" sz="1400" dirty="0" smtClean="0"/>
              <a:t>20 лет МКС</a:t>
            </a:r>
            <a:endParaRPr lang="ru-RU" sz="1400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2560319" y="454059"/>
            <a:ext cx="5349240" cy="39592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64008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Будущее МКС</a:t>
            </a:r>
          </a:p>
          <a:p>
            <a:pPr marL="64008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19347" y="1583072"/>
            <a:ext cx="652133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Ожидаемые ключевые пункты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В 2019-2021 войдут в строй </a:t>
            </a:r>
            <a:r>
              <a:rPr lang="en-US" dirty="0" smtClean="0"/>
              <a:t>Crew Dragon</a:t>
            </a:r>
            <a:r>
              <a:rPr lang="ru-RU" dirty="0" smtClean="0"/>
              <a:t> </a:t>
            </a:r>
            <a:r>
              <a:rPr lang="ru-RU" dirty="0" smtClean="0"/>
              <a:t>и </a:t>
            </a:r>
            <a:r>
              <a:rPr lang="en-US" dirty="0" err="1" smtClean="0"/>
              <a:t>Starliner</a:t>
            </a:r>
            <a:r>
              <a:rPr lang="ru-RU" dirty="0" smtClean="0"/>
              <a:t>. </a:t>
            </a:r>
            <a:endParaRPr lang="ru-RU" dirty="0" smtClean="0"/>
          </a:p>
          <a:p>
            <a:pPr marL="342900" indent="-342900"/>
            <a:r>
              <a:rPr lang="ru-RU" dirty="0" smtClean="0"/>
              <a:t>(</a:t>
            </a:r>
            <a:r>
              <a:rPr lang="ru-RU" sz="1400" i="1" dirty="0" smtClean="0"/>
              <a:t>Для РФ это будет означать потерю около 0,4 </a:t>
            </a:r>
            <a:r>
              <a:rPr lang="ru-RU" sz="1400" i="1" dirty="0" err="1" smtClean="0"/>
              <a:t>млрд$</a:t>
            </a:r>
            <a:r>
              <a:rPr lang="ru-RU" sz="1400" i="1" dirty="0" smtClean="0"/>
              <a:t> в год.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r>
              <a:rPr lang="ru-RU" dirty="0" smtClean="0"/>
              <a:t>2. К 2021 году будет достроен РС МКС.</a:t>
            </a:r>
          </a:p>
          <a:p>
            <a:endParaRPr lang="ru-RU" dirty="0" smtClean="0"/>
          </a:p>
          <a:p>
            <a:r>
              <a:rPr lang="ru-RU" dirty="0" smtClean="0"/>
              <a:t>3. Не позже 2023 года надо будет принимать решение – топить или не топить.</a:t>
            </a:r>
          </a:p>
          <a:p>
            <a:r>
              <a:rPr lang="ru-RU" sz="1400" i="1" dirty="0" smtClean="0"/>
              <a:t>(Ответственность за потопление пока не </a:t>
            </a:r>
            <a:r>
              <a:rPr lang="ru-RU" sz="1400" i="1" dirty="0" smtClean="0"/>
              <a:t>определена</a:t>
            </a:r>
            <a:r>
              <a:rPr lang="ru-RU" sz="1400" i="1" dirty="0" smtClean="0"/>
              <a:t>)</a:t>
            </a:r>
          </a:p>
          <a:p>
            <a:endParaRPr lang="ru-RU" sz="1600" i="1" dirty="0" smtClean="0"/>
          </a:p>
          <a:p>
            <a:r>
              <a:rPr lang="ru-RU" dirty="0" smtClean="0"/>
              <a:t>4. Продление до 2028 (2030) года.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49457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k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85" y="0"/>
            <a:ext cx="1470660" cy="838200"/>
          </a:xfrm>
          <a:prstGeom prst="rect">
            <a:avLst/>
          </a:prstGeom>
        </p:spPr>
      </p:pic>
      <p:sp>
        <p:nvSpPr>
          <p:cNvPr id="7" name="Заголовок 3"/>
          <p:cNvSpPr>
            <a:spLocks noGrp="1"/>
          </p:cNvSpPr>
          <p:nvPr>
            <p:ph type="ctrTitle"/>
          </p:nvPr>
        </p:nvSpPr>
        <p:spPr>
          <a:xfrm>
            <a:off x="7126664" y="1"/>
            <a:ext cx="2017335" cy="395926"/>
          </a:xfrm>
        </p:spPr>
        <p:txBody>
          <a:bodyPr/>
          <a:lstStyle/>
          <a:p>
            <a:pPr algn="ctr">
              <a:buNone/>
            </a:pPr>
            <a:r>
              <a:rPr lang="ru-RU" sz="1400" dirty="0" smtClean="0"/>
              <a:t>20 лет МКС</a:t>
            </a:r>
            <a:endParaRPr lang="ru-RU" sz="1400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2560319" y="454059"/>
            <a:ext cx="5349240" cy="39592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640080" lvl="0" indent="-45720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en-US" sz="24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Post</a:t>
            </a:r>
            <a:r>
              <a:rPr lang="ru-RU" sz="24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МКС</a:t>
            </a:r>
            <a:r>
              <a:rPr lang="en-US" sz="24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:</a:t>
            </a:r>
            <a:r>
              <a:rPr lang="ru-RU" sz="24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РКС</a:t>
            </a:r>
            <a:r>
              <a:rPr lang="en-US" sz="24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и ЛОС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64008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52767" y="4006146"/>
            <a:ext cx="36156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Возможность параллельной работы МКС и </a:t>
            </a:r>
            <a:r>
              <a:rPr lang="en-US" dirty="0" smtClean="0"/>
              <a:t>Lunar Orbital Platform-Gateway</a:t>
            </a:r>
            <a:r>
              <a:rPr lang="ru-RU" dirty="0" smtClean="0"/>
              <a:t>  пока не отрицается.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652" y="1440107"/>
            <a:ext cx="3600000" cy="168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http://cdn.forbes.ru/sites/default/files/styles/900_566/public/story_images/1491308501_boeing-001_copy.jpg__1506614164__68851.jpg?itok=_J3MldN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2147" y="1399041"/>
            <a:ext cx="3600000" cy="2264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83986" y="4149119"/>
            <a:ext cx="3615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Возможность создания декларируется (неактивно). </a:t>
            </a:r>
          </a:p>
        </p:txBody>
      </p:sp>
    </p:spTree>
    <p:extLst>
      <p:ext uri="{BB962C8B-B14F-4D97-AF65-F5344CB8AC3E}">
        <p14:creationId xmlns="" xmlns:p14="http://schemas.microsoft.com/office/powerpoint/2010/main" val="2849457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k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85" y="0"/>
            <a:ext cx="1470660" cy="838200"/>
          </a:xfrm>
          <a:prstGeom prst="rect">
            <a:avLst/>
          </a:prstGeom>
        </p:spPr>
      </p:pic>
      <p:sp>
        <p:nvSpPr>
          <p:cNvPr id="7" name="Заголовок 3"/>
          <p:cNvSpPr>
            <a:spLocks noGrp="1"/>
          </p:cNvSpPr>
          <p:nvPr>
            <p:ph type="ctrTitle"/>
          </p:nvPr>
        </p:nvSpPr>
        <p:spPr>
          <a:xfrm>
            <a:off x="7126664" y="1"/>
            <a:ext cx="2017335" cy="395926"/>
          </a:xfrm>
        </p:spPr>
        <p:txBody>
          <a:bodyPr/>
          <a:lstStyle/>
          <a:p>
            <a:pPr algn="ctr">
              <a:buNone/>
            </a:pPr>
            <a:r>
              <a:rPr lang="ru-RU" sz="1400" dirty="0" smtClean="0"/>
              <a:t>20 лет МКС</a:t>
            </a:r>
            <a:endParaRPr lang="ru-RU" sz="1400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2560319" y="454059"/>
            <a:ext cx="5349240" cy="39592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640080" lvl="0" indent="-45720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Вечная МКС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5863" y="954366"/>
            <a:ext cx="7918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Вечная МКС. Пока только идея. Обсуждалась </a:t>
            </a:r>
            <a:r>
              <a:rPr lang="ru-RU" i="1" dirty="0" smtClean="0"/>
              <a:t>ранее </a:t>
            </a:r>
            <a:r>
              <a:rPr lang="ru-RU" i="1" dirty="0" smtClean="0"/>
              <a:t>применительно к станции «Мир». 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10704" y="2435258"/>
            <a:ext cx="1555424" cy="1901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16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Ключевой момент: </a:t>
            </a:r>
          </a:p>
          <a:p>
            <a:pPr lvl="0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ru-RU" sz="1600" b="1" dirty="0" smtClean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12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Замена модулей Заря и Звезда</a:t>
            </a:r>
            <a:endParaRPr lang="ru-RU" sz="1600" b="1" dirty="0" smtClean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1600" b="1" dirty="0" smtClean="0"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РФ или США?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2706" name="Picture 2" descr="ISS configuration 2017-06 en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9406" y="1602557"/>
            <a:ext cx="5794083" cy="397811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83994" y="5971003"/>
            <a:ext cx="7918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точки зрения техники/экономики оптимальный вариант для всех участников проекта. </a:t>
            </a:r>
          </a:p>
        </p:txBody>
      </p:sp>
      <p:sp>
        <p:nvSpPr>
          <p:cNvPr id="11" name="Овал 10"/>
          <p:cNvSpPr/>
          <p:nvPr/>
        </p:nvSpPr>
        <p:spPr>
          <a:xfrm rot="2344694">
            <a:off x="3676455" y="2196446"/>
            <a:ext cx="1696825" cy="9615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9457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k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85" y="0"/>
            <a:ext cx="1470660" cy="838200"/>
          </a:xfrm>
          <a:prstGeom prst="rect">
            <a:avLst/>
          </a:prstGeom>
        </p:spPr>
      </p:pic>
      <p:sp>
        <p:nvSpPr>
          <p:cNvPr id="7" name="Заголовок 3"/>
          <p:cNvSpPr>
            <a:spLocks noGrp="1"/>
          </p:cNvSpPr>
          <p:nvPr>
            <p:ph type="ctrTitle"/>
          </p:nvPr>
        </p:nvSpPr>
        <p:spPr>
          <a:xfrm>
            <a:off x="7126664" y="1"/>
            <a:ext cx="2017335" cy="395926"/>
          </a:xfrm>
        </p:spPr>
        <p:txBody>
          <a:bodyPr/>
          <a:lstStyle/>
          <a:p>
            <a:pPr algn="ctr">
              <a:buNone/>
            </a:pPr>
            <a:r>
              <a:rPr lang="ru-RU" sz="1400" dirty="0" smtClean="0"/>
              <a:t>20 лет МКС</a:t>
            </a:r>
            <a:endParaRPr lang="ru-RU" sz="1400" dirty="0"/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1395167" y="2994850"/>
            <a:ext cx="67307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Оптимальный вариант для РФ – вечная МКС.</a:t>
            </a:r>
          </a:p>
        </p:txBody>
      </p:sp>
    </p:spTree>
    <p:extLst>
      <p:ext uri="{BB962C8B-B14F-4D97-AF65-F5344CB8AC3E}">
        <p14:creationId xmlns="" xmlns:p14="http://schemas.microsoft.com/office/powerpoint/2010/main" val="2849457980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5593</TotalTime>
  <Words>386</Words>
  <Application>Microsoft Office PowerPoint</Application>
  <PresentationFormat>Экран (4:3)</PresentationFormat>
  <Paragraphs>97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Slipstream</vt:lpstr>
      <vt:lpstr>20 лет  МКС</vt:lpstr>
      <vt:lpstr>20 лет МКС</vt:lpstr>
      <vt:lpstr>20 лет МКС</vt:lpstr>
      <vt:lpstr>Слайд 4</vt:lpstr>
      <vt:lpstr>20 лет МКС</vt:lpstr>
      <vt:lpstr>20 лет МКС</vt:lpstr>
      <vt:lpstr>20 лет МКС</vt:lpstr>
      <vt:lpstr>20 лет МКС</vt:lpstr>
      <vt:lpstr>20 лет МКС</vt:lpstr>
      <vt:lpstr>20 лет МКС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Иван</dc:creator>
  <cp:lastModifiedBy>И. Моисеев</cp:lastModifiedBy>
  <cp:revision>379</cp:revision>
  <dcterms:created xsi:type="dcterms:W3CDTF">2014-09-16T21:39:42Z</dcterms:created>
  <dcterms:modified xsi:type="dcterms:W3CDTF">2018-12-14T10:53:07Z</dcterms:modified>
</cp:coreProperties>
</file>